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4"/>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406" r:id="rId36"/>
    <p:sldId id="280" r:id="rId37"/>
    <p:sldId id="342" r:id="rId38"/>
    <p:sldId id="347" r:id="rId39"/>
    <p:sldId id="282" r:id="rId40"/>
    <p:sldId id="287" r:id="rId41"/>
    <p:sldId id="338" r:id="rId42"/>
    <p:sldId id="284" r:id="rId43"/>
    <p:sldId id="288" r:id="rId44"/>
    <p:sldId id="339" r:id="rId45"/>
    <p:sldId id="285" r:id="rId46"/>
    <p:sldId id="289" r:id="rId47"/>
    <p:sldId id="340" r:id="rId48"/>
    <p:sldId id="286" r:id="rId49"/>
    <p:sldId id="316" r:id="rId50"/>
    <p:sldId id="358" r:id="rId51"/>
    <p:sldId id="346" r:id="rId52"/>
    <p:sldId id="291" r:id="rId53"/>
    <p:sldId id="293" r:id="rId54"/>
    <p:sldId id="297" r:id="rId55"/>
    <p:sldId id="298" r:id="rId56"/>
    <p:sldId id="294" r:id="rId57"/>
    <p:sldId id="299" r:id="rId58"/>
    <p:sldId id="407" r:id="rId59"/>
    <p:sldId id="357" r:id="rId60"/>
    <p:sldId id="388" r:id="rId61"/>
    <p:sldId id="389" r:id="rId62"/>
    <p:sldId id="313" r:id="rId63"/>
    <p:sldId id="300" r:id="rId64"/>
    <p:sldId id="396" r:id="rId65"/>
    <p:sldId id="301" r:id="rId66"/>
    <p:sldId id="359" r:id="rId67"/>
    <p:sldId id="399" r:id="rId68"/>
    <p:sldId id="413" r:id="rId69"/>
    <p:sldId id="397" r:id="rId70"/>
    <p:sldId id="412" r:id="rId71"/>
    <p:sldId id="400" r:id="rId72"/>
    <p:sldId id="401" r:id="rId73"/>
    <p:sldId id="402" r:id="rId74"/>
    <p:sldId id="403" r:id="rId75"/>
    <p:sldId id="312" r:id="rId76"/>
    <p:sldId id="303" r:id="rId77"/>
    <p:sldId id="405" r:id="rId78"/>
    <p:sldId id="304" r:id="rId79"/>
    <p:sldId id="305" r:id="rId80"/>
    <p:sldId id="310" r:id="rId81"/>
    <p:sldId id="322" r:id="rId82"/>
    <p:sldId id="311" r:id="rId83"/>
    <p:sldId id="360" r:id="rId84"/>
    <p:sldId id="323" r:id="rId85"/>
    <p:sldId id="321" r:id="rId86"/>
    <p:sldId id="418" r:id="rId87"/>
    <p:sldId id="326" r:id="rId88"/>
    <p:sldId id="343" r:id="rId89"/>
    <p:sldId id="390" r:id="rId90"/>
    <p:sldId id="391" r:id="rId91"/>
    <p:sldId id="348" r:id="rId92"/>
    <p:sldId id="404" r:id="rId93"/>
    <p:sldId id="332" r:id="rId94"/>
    <p:sldId id="354" r:id="rId95"/>
    <p:sldId id="355" r:id="rId96"/>
    <p:sldId id="365" r:id="rId97"/>
    <p:sldId id="364" r:id="rId98"/>
    <p:sldId id="366" r:id="rId99"/>
    <p:sldId id="367" r:id="rId100"/>
    <p:sldId id="370" r:id="rId101"/>
    <p:sldId id="374" r:id="rId102"/>
    <p:sldId id="368" r:id="rId103"/>
    <p:sldId id="369" r:id="rId104"/>
    <p:sldId id="373" r:id="rId105"/>
    <p:sldId id="372" r:id="rId106"/>
    <p:sldId id="371" r:id="rId107"/>
    <p:sldId id="381" r:id="rId108"/>
    <p:sldId id="382" r:id="rId109"/>
    <p:sldId id="384" r:id="rId110"/>
    <p:sldId id="383" r:id="rId111"/>
    <p:sldId id="387" r:id="rId112"/>
    <p:sldId id="385" r:id="rId113"/>
    <p:sldId id="386" r:id="rId114"/>
    <p:sldId id="393" r:id="rId115"/>
    <p:sldId id="408" r:id="rId116"/>
    <p:sldId id="409" r:id="rId117"/>
    <p:sldId id="410" r:id="rId118"/>
    <p:sldId id="415" r:id="rId119"/>
    <p:sldId id="411" r:id="rId120"/>
    <p:sldId id="416" r:id="rId121"/>
    <p:sldId id="417" r:id="rId122"/>
    <p:sldId id="395" r:id="rId1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 id="406"/>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407"/>
            <p14:sldId id="357"/>
            <p14:sldId id="388"/>
            <p14:sldId id="389"/>
            <p14:sldId id="313"/>
            <p14:sldId id="300"/>
            <p14:sldId id="396"/>
            <p14:sldId id="301"/>
            <p14:sldId id="359"/>
            <p14:sldId id="399"/>
            <p14:sldId id="413"/>
            <p14:sldId id="397"/>
            <p14:sldId id="412"/>
            <p14:sldId id="400"/>
            <p14:sldId id="401"/>
            <p14:sldId id="402"/>
            <p14:sldId id="403"/>
            <p14:sldId id="312"/>
            <p14:sldId id="303"/>
            <p14:sldId id="405"/>
          </p14:sldIdLst>
        </p14:section>
        <p14:section name="BLOK 3" id="{5F20421C-9683-4279-88BB-65ED27F69780}">
          <p14:sldIdLst>
            <p14:sldId id="304"/>
            <p14:sldId id="305"/>
            <p14:sldId id="310"/>
            <p14:sldId id="322"/>
            <p14:sldId id="311"/>
            <p14:sldId id="360"/>
            <p14:sldId id="323"/>
            <p14:sldId id="321"/>
            <p14:sldId id="418"/>
            <p14:sldId id="326"/>
            <p14:sldId id="343"/>
            <p14:sldId id="390"/>
            <p14:sldId id="391"/>
            <p14:sldId id="348"/>
            <p14:sldId id="404"/>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408"/>
            <p14:sldId id="409"/>
            <p14:sldId id="410"/>
            <p14:sldId id="415"/>
            <p14:sldId id="411"/>
            <p14:sldId id="416"/>
            <p14:sldId id="417"/>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1" autoAdjust="0"/>
    <p:restoredTop sz="76410" autoAdjust="0"/>
  </p:normalViewPr>
  <p:slideViewPr>
    <p:cSldViewPr snapToGrid="0">
      <p:cViewPr varScale="1">
        <p:scale>
          <a:sx n="85" d="100"/>
          <a:sy n="85" d="100"/>
        </p:scale>
        <p:origin x="1740" y="90"/>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194397056"/>
        <c:axId val="194397616"/>
      </c:barChart>
      <c:catAx>
        <c:axId val="19439705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194397616"/>
        <c:crosses val="autoZero"/>
        <c:auto val="1"/>
        <c:lblAlgn val="ctr"/>
        <c:lblOffset val="100"/>
        <c:noMultiLvlLbl val="0"/>
      </c:catAx>
      <c:valAx>
        <c:axId val="194397616"/>
        <c:scaling>
          <c:orientation val="minMax"/>
        </c:scaling>
        <c:delete val="1"/>
        <c:axPos val="t"/>
        <c:numFmt formatCode="0%" sourceLinked="1"/>
        <c:majorTickMark val="out"/>
        <c:minorTickMark val="none"/>
        <c:tickLblPos val="nextTo"/>
        <c:crossAx val="194397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26-10-2014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39</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43</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49</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58</a:t>
            </a:fld>
            <a:endParaRPr lang="nl-NL"/>
          </a:p>
        </p:txBody>
      </p:sp>
    </p:spTree>
    <p:extLst>
      <p:ext uri="{BB962C8B-B14F-4D97-AF65-F5344CB8AC3E}">
        <p14:creationId xmlns:p14="http://schemas.microsoft.com/office/powerpoint/2010/main" val="306094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52472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65</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68</a:t>
            </a:fld>
            <a:endParaRPr lang="nl-NL" dirty="0"/>
          </a:p>
        </p:txBody>
      </p:sp>
    </p:spTree>
    <p:extLst>
      <p:ext uri="{BB962C8B-B14F-4D97-AF65-F5344CB8AC3E}">
        <p14:creationId xmlns:p14="http://schemas.microsoft.com/office/powerpoint/2010/main" val="347845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83</a:t>
            </a:fld>
            <a:endParaRPr lang="nl-NL" dirty="0"/>
          </a:p>
        </p:txBody>
      </p:sp>
    </p:spTree>
    <p:extLst>
      <p:ext uri="{BB962C8B-B14F-4D97-AF65-F5344CB8AC3E}">
        <p14:creationId xmlns:p14="http://schemas.microsoft.com/office/powerpoint/2010/main" val="424952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84</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86</a:t>
            </a:fld>
            <a:endParaRPr lang="nl-NL" dirty="0"/>
          </a:p>
        </p:txBody>
      </p:sp>
    </p:spTree>
    <p:extLst>
      <p:ext uri="{BB962C8B-B14F-4D97-AF65-F5344CB8AC3E}">
        <p14:creationId xmlns:p14="http://schemas.microsoft.com/office/powerpoint/2010/main" val="225525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88</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91</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94</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95</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100</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103</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105</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111</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122</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plnkr.co/edit/IdQYDLPbT8QHwOdzKpZL?p=preview" TargetMode="Externa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hyperlink" Target="http://plnkr.co/edit/Qv867Jk7bacjWfdUppX8?p=preview" TargetMode="Externa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hyperlink" Target="http://plnkr.co/edit/O0gkiKM8JbQetIrPNpOu?p=preview" TargetMode="Externa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plnkr.co/edit/renZBBDQU5HfbfWvfDb2?p=preview"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plnkr.co/edit/BG1owEQajGeTnbtBd1ji?p=preview" TargetMode="Externa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plnkr.co/edit/ztsWzOKSF4GI6jYukcTw?p=previe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plnkr.co/edit/OnTLZGAi7O3NKWLrMHnB?p=preview"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plnkr.co/edit/furoLAe7Y8vVfrTDJ23Q?p=preview"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presentatie-bestanden/viewport-correct/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presentatie-bestanden/viewport-incorrect/index.html"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plnkr.co/edit/5m9XEN7AbDBQZKpDP6wA?p=preview" TargetMode="Externa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plnkr.co/edit/psi5ZPWt13Xq2qUfPonu?p=preview" TargetMode="Externa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hyperlink" Target="http://plnkr.co/edit/1rOuHIRqVcA5Q918qmIl?p=preview" TargetMode="Externa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3641764426"/>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 </a:t>
            </a:r>
            <a:r>
              <a:rPr lang="nl-NL" dirty="0" err="1" smtClean="0"/>
              <a:t>properties</a:t>
            </a:r>
            <a:endParaRPr lang="nl-NL" dirty="0" smtClean="0"/>
          </a:p>
          <a:p>
            <a:r>
              <a:rPr lang="nl-NL" dirty="0" smtClean="0"/>
              <a:t>Procenten</a:t>
            </a:r>
          </a:p>
          <a:p>
            <a:r>
              <a:rPr lang="nl-NL" dirty="0" smtClean="0"/>
              <a:t>Relatief</a:t>
            </a:r>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1</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2</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3</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4</a:t>
            </a:r>
            <a:r>
              <a:rPr lang="nl-NL" sz="2400" dirty="0" smtClean="0">
                <a:solidFill>
                  <a:srgbClr val="F92672"/>
                </a:solidFill>
              </a:rPr>
              <a:t>&lt;/</a:t>
            </a:r>
            <a:r>
              <a:rPr lang="nl-NL" sz="2400" dirty="0">
                <a:solidFill>
                  <a:srgbClr val="F92672"/>
                </a:solidFill>
              </a:rPr>
              <a: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INSTRUCTIES</a:t>
            </a:r>
            <a:endParaRPr lang="nl-NL" dirty="0"/>
          </a:p>
        </p:txBody>
      </p:sp>
      <p:sp>
        <p:nvSpPr>
          <p:cNvPr id="4" name="Tijdelijke aanduiding voor inhoud 3"/>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blok-3</a:t>
            </a:r>
          </a:p>
          <a:p>
            <a:pPr marL="514350" indent="-514350">
              <a:buFont typeface="+mj-lt"/>
              <a:buAutoNum type="arabicPeriod"/>
            </a:pPr>
            <a:r>
              <a:rPr lang="nl-NL" dirty="0" err="1" smtClean="0"/>
              <a:t>Npm-install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1416632208"/>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lstStyle/>
          <a:p>
            <a:r>
              <a:rPr lang="nl-NL" dirty="0" smtClean="0"/>
              <a:t>DE TOEKOMST VAN GRIDS</a:t>
            </a:r>
            <a:endParaRPr lang="nl-NL" dirty="0"/>
          </a:p>
        </p:txBody>
      </p:sp>
    </p:spTree>
    <p:extLst>
      <p:ext uri="{BB962C8B-B14F-4D97-AF65-F5344CB8AC3E}">
        <p14:creationId xmlns:p14="http://schemas.microsoft.com/office/powerpoint/2010/main" val="3097431792"/>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FLEXBOX</a:t>
            </a:r>
            <a:endParaRPr lang="nl-NL" dirty="0"/>
          </a:p>
        </p:txBody>
      </p:sp>
      <p:sp>
        <p:nvSpPr>
          <p:cNvPr id="5" name="Tijdelijke aanduiding voor inhoud 4"/>
          <p:cNvSpPr>
            <a:spLocks noGrp="1"/>
          </p:cNvSpPr>
          <p:nvPr>
            <p:ph idx="1"/>
          </p:nvPr>
        </p:nvSpPr>
        <p:spPr/>
        <p:txBody>
          <a:bodyPr/>
          <a:lstStyle/>
          <a:p>
            <a:r>
              <a:rPr lang="nl-NL" dirty="0" err="1" smtClean="0"/>
              <a:t>Layout</a:t>
            </a:r>
            <a:r>
              <a:rPr lang="nl-NL" dirty="0" smtClean="0"/>
              <a:t> model</a:t>
            </a:r>
          </a:p>
          <a:p>
            <a:r>
              <a:rPr lang="nl-NL" dirty="0" smtClean="0"/>
              <a:t>Syntax</a:t>
            </a:r>
          </a:p>
          <a:p>
            <a:r>
              <a:rPr lang="nl-NL" dirty="0" smtClean="0"/>
              <a:t>(Geen) </a:t>
            </a:r>
            <a:r>
              <a:rPr lang="nl-NL" dirty="0" err="1" smtClean="0"/>
              <a:t>hacks</a:t>
            </a:r>
            <a:endParaRPr lang="nl-NL" dirty="0" smtClean="0"/>
          </a:p>
          <a:p>
            <a:r>
              <a:rPr lang="nl-NL" dirty="0" smtClean="0"/>
              <a:t>Support</a:t>
            </a:r>
            <a:endParaRPr lang="nl-NL" dirty="0"/>
          </a:p>
        </p:txBody>
      </p:sp>
    </p:spTree>
    <p:extLst>
      <p:ext uri="{BB962C8B-B14F-4D97-AF65-F5344CB8AC3E}">
        <p14:creationId xmlns:p14="http://schemas.microsoft.com/office/powerpoint/2010/main" val="1704966997"/>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32569"/>
            <a:ext cx="10459214" cy="3131049"/>
          </a:xfrm>
        </p:spPr>
      </p:pic>
    </p:spTree>
    <p:extLst>
      <p:ext uri="{BB962C8B-B14F-4D97-AF65-F5344CB8AC3E}">
        <p14:creationId xmlns:p14="http://schemas.microsoft.com/office/powerpoint/2010/main" val="369906795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514911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CSS GRID LAYOUT</a:t>
            </a:r>
            <a:endParaRPr lang="nl-NL" dirty="0"/>
          </a:p>
        </p:txBody>
      </p:sp>
      <p:sp>
        <p:nvSpPr>
          <p:cNvPr id="5" name="Tijdelijke aanduiding voor inhoud 4"/>
          <p:cNvSpPr>
            <a:spLocks noGrp="1"/>
          </p:cNvSpPr>
          <p:nvPr>
            <p:ph idx="1"/>
          </p:nvPr>
        </p:nvSpPr>
        <p:spPr/>
        <p:txBody>
          <a:bodyPr/>
          <a:lstStyle/>
          <a:p>
            <a:r>
              <a:rPr lang="nl-NL" dirty="0" smtClean="0"/>
              <a:t>Indeling</a:t>
            </a:r>
          </a:p>
          <a:p>
            <a:r>
              <a:rPr lang="nl-NL" dirty="0" smtClean="0"/>
              <a:t>Syntax</a:t>
            </a:r>
            <a:endParaRPr lang="nl-NL" u="sng" dirty="0" smtClean="0"/>
          </a:p>
          <a:p>
            <a:r>
              <a:rPr lang="nl-NL" dirty="0" smtClean="0"/>
              <a:t>Vanaf IE10</a:t>
            </a:r>
          </a:p>
        </p:txBody>
      </p:sp>
    </p:spTree>
    <p:extLst>
      <p:ext uri="{BB962C8B-B14F-4D97-AF65-F5344CB8AC3E}">
        <p14:creationId xmlns:p14="http://schemas.microsoft.com/office/powerpoint/2010/main" val="9573579"/>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48426"/>
            <a:ext cx="10459214" cy="3099335"/>
          </a:xfrm>
        </p:spPr>
      </p:pic>
    </p:spTree>
    <p:extLst>
      <p:ext uri="{BB962C8B-B14F-4D97-AF65-F5344CB8AC3E}">
        <p14:creationId xmlns:p14="http://schemas.microsoft.com/office/powerpoint/2010/main" val="3151194414"/>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334412" y="3225800"/>
            <a:ext cx="3523176" cy="74676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81481E-6 L 0 -0.23148 " pathEditMode="relative" rAng="0" ptsTypes="AA">
                                      <p:cBhvr>
                                        <p:cTn id="6" dur="2000" fill="hold"/>
                                        <p:tgtEl>
                                          <p:spTgt spid="8"/>
                                        </p:tgtEl>
                                        <p:attrNameLst>
                                          <p:attrName>ppt_x</p:attrName>
                                          <p:attrName>ppt_y</p:attrName>
                                        </p:attrNameLst>
                                      </p:cBhvr>
                                      <p:rCtr x="0" y="-1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1779383" y="5897652"/>
            <a:ext cx="11531158" cy="950785"/>
            <a:chOff x="1764672" y="5092700"/>
            <a:chExt cx="3964694" cy="950785"/>
          </a:xfrm>
        </p:grpSpPr>
        <p:sp>
          <p:nvSpPr>
            <p:cNvPr id="10" name="Gelijkbenige driehoek 9"/>
            <p:cNvSpPr/>
            <p:nvPr/>
          </p:nvSpPr>
          <p:spPr>
            <a:xfrm rot="10800000">
              <a:off x="2468023"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764672" y="5212488"/>
              <a:ext cx="1678228" cy="830997"/>
            </a:xfrm>
            <a:prstGeom prst="rect">
              <a:avLst/>
            </a:prstGeom>
            <a:noFill/>
          </p:spPr>
          <p:txBody>
            <a:bodyPr wrap="square" rtlCol="0">
              <a:spAutoFit/>
            </a:bodyPr>
            <a:lstStyle/>
            <a:p>
              <a:pPr algn="ctr"/>
              <a:r>
                <a:rPr lang="en-US" sz="2800" dirty="0" smtClean="0"/>
                <a:t>hetdomein.nl</a:t>
              </a:r>
            </a:p>
            <a:p>
              <a:pPr algn="ctr"/>
              <a:r>
                <a:rPr lang="en-US" sz="2000" b="1" dirty="0" smtClean="0">
                  <a:solidFill>
                    <a:srgbClr val="00B0F0"/>
                  </a:solidFill>
                </a:rPr>
                <a:t>Desktop</a:t>
              </a:r>
              <a:endParaRPr lang="nl-NL" sz="2800" b="1" dirty="0">
                <a:solidFill>
                  <a:srgbClr val="00B0F0"/>
                </a:solidFill>
              </a:endParaRPr>
            </a:p>
          </p:txBody>
        </p:sp>
        <p:sp>
          <p:nvSpPr>
            <p:cNvPr id="24" name="Tekstvak 23"/>
            <p:cNvSpPr txBox="1"/>
            <p:nvPr/>
          </p:nvSpPr>
          <p:spPr>
            <a:xfrm>
              <a:off x="3813842" y="5209738"/>
              <a:ext cx="1915524" cy="830997"/>
            </a:xfrm>
            <a:prstGeom prst="rect">
              <a:avLst/>
            </a:prstGeom>
            <a:noFill/>
          </p:spPr>
          <p:txBody>
            <a:bodyPr wrap="square" rtlCol="0">
              <a:spAutoFit/>
            </a:bodyPr>
            <a:lstStyle/>
            <a:p>
              <a:pPr algn="ctr"/>
              <a:r>
                <a:rPr lang="en-US" sz="2800" dirty="0" smtClean="0"/>
                <a:t>m.hetdomein.nl</a:t>
              </a:r>
            </a:p>
            <a:p>
              <a:pPr algn="ctr"/>
              <a:r>
                <a:rPr lang="en-US" sz="2000" b="1" dirty="0" err="1" smtClean="0">
                  <a:solidFill>
                    <a:srgbClr val="00B0F0"/>
                  </a:solidFill>
                </a:rPr>
                <a:t>mobiel</a:t>
              </a:r>
              <a:endParaRPr lang="nl-NL" sz="2800" b="1" dirty="0">
                <a:solidFill>
                  <a:srgbClr val="00B0F0"/>
                </a:solidFill>
              </a:endParaRPr>
            </a:p>
          </p:txBody>
        </p:sp>
      </p:grpSp>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230" y="2824384"/>
            <a:ext cx="1471394" cy="3118717"/>
          </a:xfrm>
          <a:prstGeom prst="rect">
            <a:avLst/>
          </a:prstGeom>
        </p:spPr>
      </p:pic>
      <p:grpSp>
        <p:nvGrpSpPr>
          <p:cNvPr id="23" name="Groep 22"/>
          <p:cNvGrpSpPr/>
          <p:nvPr/>
        </p:nvGrpSpPr>
        <p:grpSpPr>
          <a:xfrm>
            <a:off x="660400" y="1690689"/>
            <a:ext cx="7300166" cy="4312611"/>
            <a:chOff x="3707238" y="2799044"/>
            <a:chExt cx="3592928" cy="2122541"/>
          </a:xfrm>
        </p:grpSpPr>
        <p:pic>
          <p:nvPicPr>
            <p:cNvPr id="25" name="Afbeelding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26" name="Afbeelding 25"/>
            <p:cNvPicPr>
              <a:picLocks noChangeAspect="1"/>
            </p:cNvPicPr>
            <p:nvPr/>
          </p:nvPicPr>
          <p:blipFill rotWithShape="1">
            <a:blip r:embed="rId5">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1515397" y="1926062"/>
            <a:ext cx="5563583" cy="3478933"/>
          </a:xfrm>
          <a:prstGeom prst="rect">
            <a:avLst/>
          </a:prstGeom>
        </p:spPr>
      </p:pic>
      <p:sp>
        <p:nvSpPr>
          <p:cNvPr id="27" name="Rechthoek 26"/>
          <p:cNvSpPr/>
          <p:nvPr/>
        </p:nvSpPr>
        <p:spPr>
          <a:xfrm>
            <a:off x="9893973" y="3254023"/>
            <a:ext cx="1272021" cy="2259438"/>
          </a:xfrm>
          <a:prstGeom prst="rect">
            <a:avLst/>
          </a:prstGeom>
          <a:blipFill dpi="0" rotWithShape="1">
            <a:blip r:embed="rId7"/>
            <a:srcRect/>
            <a:tile tx="0" ty="0" sx="43000" sy="43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8440760" y="3466572"/>
            <a:ext cx="606862" cy="47559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295210" y="4152250"/>
            <a:ext cx="2644073" cy="738664"/>
          </a:xfrm>
          <a:prstGeom prst="rect">
            <a:avLst/>
          </a:prstGeom>
          <a:noFill/>
        </p:spPr>
        <p:txBody>
          <a:bodyPr wrap="square" rtlCol="0">
            <a:spAutoFit/>
          </a:bodyPr>
          <a:lstStyle/>
          <a:p>
            <a:pPr algn="ctr"/>
            <a:r>
              <a:rPr lang="en-US" sz="2400" dirty="0" smtClean="0"/>
              <a:t>hetdomein.nl</a:t>
            </a:r>
          </a:p>
          <a:p>
            <a:pPr algn="ctr"/>
            <a:r>
              <a:rPr lang="en-US" b="1" dirty="0" smtClean="0">
                <a:solidFill>
                  <a:srgbClr val="00B0F0"/>
                </a:solidFill>
              </a:rPr>
              <a:t>Responsive design</a:t>
            </a:r>
            <a:endParaRPr lang="nl-NL" b="1" dirty="0">
              <a:solidFill>
                <a:srgbClr val="00B0F0"/>
              </a:solidFill>
            </a:endParaRPr>
          </a:p>
        </p:txBody>
      </p:sp>
      <p:grpSp>
        <p:nvGrpSpPr>
          <p:cNvPr id="2" name="Groep 1"/>
          <p:cNvGrpSpPr/>
          <p:nvPr/>
        </p:nvGrpSpPr>
        <p:grpSpPr>
          <a:xfrm>
            <a:off x="9789230" y="2824384"/>
            <a:ext cx="1471394" cy="3118717"/>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660400" y="1690689"/>
            <a:ext cx="7300166" cy="431261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a:p>
            <a:r>
              <a:rPr lang="nl-NL" dirty="0" smtClean="0"/>
              <a:t>Onderhoud</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nl-NL" dirty="0" smtClean="0"/>
              <a:t>WIE WE ZIJN</a:t>
            </a:r>
            <a:endParaRPr lang="nl-NL" dirty="0"/>
          </a:p>
        </p:txBody>
      </p:sp>
      <p:sp>
        <p:nvSpPr>
          <p:cNvPr id="5" name="Tijdelijke aanduiding voor tekst 4"/>
          <p:cNvSpPr>
            <a:spLocks noGrp="1"/>
          </p:cNvSpPr>
          <p:nvPr>
            <p:ph sz="half" idx="1"/>
          </p:nvPr>
        </p:nvSpPr>
        <p:spPr>
          <a:xfrm>
            <a:off x="838200" y="2651125"/>
            <a:ext cx="5181600" cy="2290760"/>
          </a:xfrm>
        </p:spPr>
        <p:txBody>
          <a:bodyPr/>
          <a:lstStyle/>
          <a:p>
            <a:pPr algn="ctr"/>
            <a:r>
              <a:rPr lang="nl-NL" sz="3200" dirty="0" err="1" smtClean="0"/>
              <a:t>Egor</a:t>
            </a:r>
            <a:r>
              <a:rPr lang="nl-NL" sz="3200" dirty="0" smtClean="0"/>
              <a:t> Kloos</a:t>
            </a:r>
            <a:endParaRPr lang="nl-NL" sz="2400" dirty="0" smtClean="0"/>
          </a:p>
          <a:p>
            <a:pPr algn="ctr"/>
            <a:endParaRPr lang="nl-NL" sz="2000" dirty="0" smtClean="0"/>
          </a:p>
        </p:txBody>
      </p:sp>
      <p:sp>
        <p:nvSpPr>
          <p:cNvPr id="6" name="Tijdelijke aanduiding voor inhoud 5"/>
          <p:cNvSpPr>
            <a:spLocks noGrp="1"/>
          </p:cNvSpPr>
          <p:nvPr>
            <p:ph sz="half" idx="2"/>
          </p:nvPr>
        </p:nvSpPr>
        <p:spPr>
          <a:xfrm>
            <a:off x="6172200" y="2651125"/>
            <a:ext cx="5181600" cy="2290760"/>
          </a:xfrm>
        </p:spPr>
        <p:txBody>
          <a:bodyPr>
            <a:normAutofit/>
          </a:bodyPr>
          <a:lstStyle/>
          <a:p>
            <a:pPr algn="ctr"/>
            <a:r>
              <a:rPr lang="nl-NL" sz="3200" dirty="0"/>
              <a:t>Jarno van </a:t>
            </a:r>
            <a:r>
              <a:rPr lang="nl-NL" sz="3200" dirty="0" smtClean="0"/>
              <a:t>Rhijn</a:t>
            </a:r>
            <a:endParaRPr lang="nl-NL" sz="2400" dirty="0"/>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196" y="3627255"/>
            <a:ext cx="2489608" cy="1314630"/>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4" y="3637400"/>
            <a:ext cx="1194366" cy="1304485"/>
          </a:xfrm>
          <a:prstGeom prst="rect">
            <a:avLst/>
          </a:prstGeom>
        </p:spPr>
      </p:pic>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b="54555"/>
          <a:stretch/>
        </p:blipFill>
        <p:spPr>
          <a:xfrm>
            <a:off x="3296356" y="1895549"/>
            <a:ext cx="4696177" cy="2924102"/>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040" y="3177142"/>
            <a:ext cx="990116" cy="1676237"/>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13583" r="13692" b="5625"/>
          <a:stretch/>
        </p:blipFill>
        <p:spPr>
          <a:xfrm>
            <a:off x="3329940" y="1900037"/>
            <a:ext cx="4640580" cy="2908183"/>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8" name="Afbeelding 7"/>
          <p:cNvPicPr>
            <a:picLocks noChangeAspect="1"/>
          </p:cNvPicPr>
          <p:nvPr/>
        </p:nvPicPr>
        <p:blipFill rotWithShape="1">
          <a:blip r:embed="rId6" cstate="print">
            <a:extLst>
              <a:ext uri="{28A0092B-C50C-407E-A947-70E740481C1C}">
                <a14:useLocalDpi xmlns:a14="http://schemas.microsoft.com/office/drawing/2010/main" val="0"/>
              </a:ext>
            </a:extLst>
          </a:blip>
          <a:srcRect b="4359"/>
          <a:stretch/>
        </p:blipFill>
        <p:spPr>
          <a:xfrm>
            <a:off x="7952565" y="3194707"/>
            <a:ext cx="971549" cy="1672568"/>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r>
              <a:rPr lang="nl-NL" dirty="0" smtClean="0"/>
              <a:t>?</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1922041056"/>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Enterprise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Real </a:t>
                      </a:r>
                      <a:r>
                        <a:rPr lang="nl-NL" sz="2800" dirty="0" err="1" smtClean="0"/>
                        <a:t>people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l="15808" r="15808"/>
          <a:stretch/>
        </p:blipFill>
        <p:spPr>
          <a:xfrm>
            <a:off x="4694972" y="0"/>
            <a:ext cx="2802055" cy="6858000"/>
          </a:xfrm>
          <a:prstGeom prst="rect">
            <a:avLst/>
          </a:prstGeom>
        </p:spPr>
      </p:pic>
    </p:spTree>
    <p:extLst>
      <p:ext uri="{BB962C8B-B14F-4D97-AF65-F5344CB8AC3E}">
        <p14:creationId xmlns:p14="http://schemas.microsoft.com/office/powerpoint/2010/main" val="1165086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chemeClr val="bg1">
                    <a:lumMod val="50000"/>
                  </a:schemeClr>
                </a:solidFill>
              </a:rPr>
              <a:t>&lt;div class="</a:t>
            </a:r>
            <a:r>
              <a:rPr lang="nl-NL" sz="2400" dirty="0" err="1">
                <a:solidFill>
                  <a:schemeClr val="bg1">
                    <a:lumMod val="50000"/>
                  </a:schemeClr>
                </a:solidFill>
              </a:rPr>
              <a:t>table</a:t>
            </a:r>
            <a:r>
              <a:rPr lang="nl-NL" sz="2400" dirty="0">
                <a:solidFill>
                  <a:schemeClr val="bg1">
                    <a:lumMod val="50000"/>
                  </a:schemeClr>
                </a:solidFill>
              </a:rPr>
              <a:t>-responsive"&gt;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 class="</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a:t>
            </a:r>
            <a:r>
              <a:rPr lang="nl-NL" sz="2400" dirty="0">
                <a:solidFill>
                  <a:schemeClr val="bg1">
                    <a:lumMod val="50000"/>
                  </a:schemeClr>
                </a:solidFill>
              </a:rPr>
              <a:t>&gt;&lt;/</a:t>
            </a:r>
            <a:r>
              <a:rPr lang="nl-NL" sz="2400" dirty="0" err="1">
                <a:solidFill>
                  <a:schemeClr val="bg1">
                    <a:lumMod val="50000"/>
                  </a:schemeClr>
                </a:solidFill>
              </a:rPr>
              <a:t>th</a:t>
            </a:r>
            <a:r>
              <a:rPr lang="nl-NL" sz="2400" dirty="0">
                <a:solidFill>
                  <a:schemeClr val="bg1">
                    <a:lumMod val="50000"/>
                  </a:schemeClr>
                </a:solidFill>
              </a:rPr>
              <a:t>&gt;</a:t>
            </a:r>
          </a:p>
          <a:p>
            <a:r>
              <a:rPr lang="nl-NL" sz="2400" dirty="0">
                <a:solidFill>
                  <a:srgbClr val="F8F8F2"/>
                </a:solidFill>
              </a:rPr>
              <a:t>            </a:t>
            </a:r>
            <a:r>
              <a:rPr lang="nl-NL" sz="2400" dirty="0">
                <a:solidFill>
                  <a:srgbClr val="F92672"/>
                </a:solidFill>
              </a:rPr>
              <a:t>&lt;</a:t>
            </a:r>
            <a:r>
              <a:rPr lang="nl-NL" sz="2400" dirty="0" err="1">
                <a:solidFill>
                  <a:srgbClr val="F92672"/>
                </a:solidFill>
              </a:rPr>
              <a:t>th</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hidden-xs</a:t>
            </a:r>
            <a:r>
              <a:rPr lang="nl-NL" sz="2400" dirty="0">
                <a:solidFill>
                  <a:srgbClr val="E6DB74"/>
                </a:solidFill>
              </a:rPr>
              <a:t>"</a:t>
            </a:r>
            <a:r>
              <a:rPr lang="nl-NL" sz="2400" dirty="0">
                <a:solidFill>
                  <a:srgbClr val="F92672"/>
                </a:solidFill>
              </a:rPr>
              <a:t>&gt;&lt;/</a:t>
            </a:r>
            <a:r>
              <a:rPr lang="nl-NL" sz="2400" dirty="0" err="1">
                <a:solidFill>
                  <a:srgbClr val="F92672"/>
                </a:solidFill>
              </a:rPr>
              <a:t>th</a:t>
            </a:r>
            <a:r>
              <a:rPr lang="nl-NL" sz="2400" dirty="0">
                <a:solidFill>
                  <a:srgbClr val="F92672"/>
                </a:solidFill>
              </a:rPr>
              <a:t>&gt;</a:t>
            </a:r>
            <a:endParaRPr lang="nl-NL" sz="2400" dirty="0">
              <a:solidFill>
                <a:srgbClr val="F8F8F2"/>
              </a:solidFill>
            </a:endParaRP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&lt;/div&gt;</a:t>
            </a:r>
          </a:p>
        </p:txBody>
      </p:sp>
    </p:spTree>
    <p:extLst>
      <p:ext uri="{BB962C8B-B14F-4D97-AF65-F5344CB8AC3E}">
        <p14:creationId xmlns:p14="http://schemas.microsoft.com/office/powerpoint/2010/main" val="155065131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DEMO</a:t>
            </a:r>
            <a:endParaRPr lang="nl-NL" dirty="0"/>
          </a:p>
        </p:txBody>
      </p:sp>
      <p:sp>
        <p:nvSpPr>
          <p:cNvPr id="9" name="Rechthoek 8">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RESPONSIVE IMAGES</a:t>
            </a:r>
          </a:p>
        </p:txBody>
      </p:sp>
      <p:sp>
        <p:nvSpPr>
          <p:cNvPr id="3" name="Tijdelijke aanduiding voor inhoud 2"/>
          <p:cNvSpPr>
            <a:spLocks noGrp="1"/>
          </p:cNvSpPr>
          <p:nvPr>
            <p:ph idx="1"/>
          </p:nvPr>
        </p:nvSpPr>
        <p:spPr/>
        <p:txBody>
          <a:bodyPr/>
          <a:lstStyle/>
          <a:p>
            <a:r>
              <a:rPr lang="nl-NL" dirty="0" smtClean="0"/>
              <a:t>CSS</a:t>
            </a:r>
          </a:p>
          <a:p>
            <a:r>
              <a:rPr lang="nl-NL" dirty="0" smtClean="0"/>
              <a:t>Picture 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09398332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 - CSS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6" name="Rechthoek 5">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SRCSET</a:t>
            </a:r>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4195796023"/>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5991"/>
            <a:ext cx="10515600" cy="3104205"/>
          </a:xfrm>
        </p:spPr>
      </p:pic>
    </p:spTree>
    <p:extLst>
      <p:ext uri="{BB962C8B-B14F-4D97-AF65-F5344CB8AC3E}">
        <p14:creationId xmlns:p14="http://schemas.microsoft.com/office/powerpoint/2010/main" val="1864781197"/>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a:t>RESPONSIVE IMAGES - PICTURE </a:t>
            </a:r>
            <a:r>
              <a:rPr lang="nl-NL" dirty="0" smtClean="0"/>
              <a:t>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413015849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2569"/>
            <a:ext cx="10515600" cy="3131049"/>
          </a:xfrm>
        </p:spPr>
      </p:pic>
    </p:spTree>
    <p:extLst>
      <p:ext uri="{BB962C8B-B14F-4D97-AF65-F5344CB8AC3E}">
        <p14:creationId xmlns:p14="http://schemas.microsoft.com/office/powerpoint/2010/main" val="173138544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163410"/>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BACKGROUND</a:t>
            </a:r>
          </a:p>
        </p:txBody>
      </p:sp>
      <p:sp>
        <p:nvSpPr>
          <p:cNvPr id="5" name="Tijdelijke aanduiding voor tekst 4"/>
          <p:cNvSpPr>
            <a:spLocks noGrp="1"/>
          </p:cNvSpPr>
          <p:nvPr>
            <p:ph type="body" sz="quarter" idx="10"/>
          </p:nvPr>
        </p:nvSpPr>
        <p:spPr/>
        <p:txBody>
          <a:bodyPr>
            <a:normAutofit fontScale="850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r>
              <a:rPr lang="nl-NL" sz="3200" dirty="0" smtClean="0">
                <a:solidFill>
                  <a:srgbClr val="66D9EF"/>
                </a:solidFill>
              </a:rPr>
              <a:t> @media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a:solidFill>
                  <a:srgbClr val="F8F8F2"/>
                </a:solidFill>
              </a:rPr>
              <a:t>}</a:t>
            </a:r>
          </a:p>
          <a:p>
            <a:r>
              <a:rPr lang="nl-NL" sz="3200" dirty="0">
                <a:solidFill>
                  <a:srgbClr val="66D9EF"/>
                </a:solidFill>
              </a:rPr>
              <a:t>@media</a:t>
            </a:r>
            <a:r>
              <a:rPr lang="nl-NL" sz="3200" dirty="0">
                <a:solidFill>
                  <a:srgbClr val="F92672"/>
                </a:solidFill>
              </a:rPr>
              <a:t>(min-width</a:t>
            </a:r>
            <a:r>
              <a:rPr lang="nl-NL" sz="3200" dirty="0">
                <a:solidFill>
                  <a:srgbClr val="A6E22E"/>
                </a:solidFill>
              </a:rPr>
              <a:t>:992px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a:solidFill>
                  <a:srgbClr val="E6DB74"/>
                </a:solidFill>
              </a:rPr>
              <a:t>url</a:t>
            </a:r>
            <a:r>
              <a:rPr lang="nl-NL" sz="3200" dirty="0">
                <a:solidFill>
                  <a:srgbClr val="E6DB74"/>
                </a:solidFill>
              </a:rPr>
              <a:t>(medium.jpg)</a:t>
            </a:r>
            <a:r>
              <a:rPr lang="nl-NL" sz="3200" dirty="0">
                <a:solidFill>
                  <a:srgbClr val="F8F8F2"/>
                </a:solidFill>
              </a:rPr>
              <a:t>  }</a:t>
            </a:r>
          </a:p>
          <a:p>
            <a:r>
              <a:rPr lang="nl-NL" sz="3200" dirty="0" smtClean="0">
                <a:solidFill>
                  <a:srgbClr val="F8F8F2"/>
                </a:solidFill>
              </a:rPr>
              <a:t>}</a:t>
            </a:r>
            <a:endParaRPr lang="nl-NL" sz="3200" dirty="0">
              <a:solidFill>
                <a:srgbClr val="F8F8F2"/>
              </a:solidFill>
            </a:endParaRPr>
          </a:p>
          <a:p>
            <a:r>
              <a:rPr lang="nl-NL" sz="3200" dirty="0">
                <a:solidFill>
                  <a:srgbClr val="66D9EF"/>
                </a:solidFill>
              </a:rPr>
              <a:t>@</a:t>
            </a:r>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:1200px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smtClean="0">
                <a:solidFill>
                  <a:srgbClr val="E6DB74"/>
                </a:solidFill>
              </a:rPr>
              <a:t>url</a:t>
            </a:r>
            <a:r>
              <a:rPr lang="nl-NL" sz="3200" dirty="0" smtClean="0">
                <a:solidFill>
                  <a:srgbClr val="E6DB74"/>
                </a:solidFill>
              </a:rPr>
              <a:t>(large.jpg</a:t>
            </a:r>
            <a:r>
              <a:rPr lang="nl-NL" sz="3200" dirty="0">
                <a:solidFill>
                  <a:srgbClr val="E6DB74"/>
                </a:solidFill>
              </a:rPr>
              <a:t>)</a:t>
            </a:r>
            <a:r>
              <a:rPr lang="nl-NL" sz="3200" dirty="0">
                <a:solidFill>
                  <a:srgbClr val="F8F8F2"/>
                </a:solidFill>
              </a:rPr>
              <a:t>  }</a:t>
            </a:r>
          </a:p>
          <a:p>
            <a:r>
              <a:rPr lang="nl-NL" sz="3200" dirty="0">
                <a:solidFill>
                  <a:srgbClr val="F8F8F2"/>
                </a:solidFill>
              </a:rPr>
              <a:t>}</a:t>
            </a:r>
          </a:p>
          <a:p>
            <a:endParaRPr lang="nl-NL" sz="3200" dirty="0">
              <a:solidFill>
                <a:srgbClr val="F8F8F2"/>
              </a:solidFill>
            </a:endParaRPr>
          </a:p>
        </p:txBody>
      </p:sp>
    </p:spTree>
    <p:extLst>
      <p:ext uri="{BB962C8B-B14F-4D97-AF65-F5344CB8AC3E}">
        <p14:creationId xmlns:p14="http://schemas.microsoft.com/office/powerpoint/2010/main" val="28501767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8514480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a:p>
            <a:r>
              <a:rPr lang="nl-NL" dirty="0" smtClean="0"/>
              <a:t>Dynamisch</a:t>
            </a:r>
          </a:p>
          <a:p>
            <a:r>
              <a:rPr lang="nl-NL" dirty="0"/>
              <a:t>A</a:t>
            </a:r>
            <a:r>
              <a:rPr lang="nl-NL" dirty="0" smtClean="0"/>
              <a:t>ttribuut</a:t>
            </a:r>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Dynamisch</a:t>
            </a:r>
          </a:p>
          <a:p>
            <a:r>
              <a:rPr lang="nl-NL" dirty="0" smtClean="0"/>
              <a:t>Element</a:t>
            </a:r>
          </a:p>
          <a:p>
            <a:r>
              <a:rPr lang="nl-NL" dirty="0" smtClean="0"/>
              <a:t>Media </a:t>
            </a:r>
            <a:r>
              <a:rPr lang="nl-NL" dirty="0" err="1" smtClean="0"/>
              <a:t>queries</a:t>
            </a:r>
            <a:endParaRPr lang="nl-NL" dirty="0" smtClean="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a:t>Overflow</a:t>
            </a:r>
          </a:p>
          <a:p>
            <a:r>
              <a:rPr lang="nl-NL" dirty="0" smtClean="0"/>
              <a:t>Statisch</a:t>
            </a:r>
          </a:p>
          <a:p>
            <a:r>
              <a:rPr lang="nl-NL" dirty="0" smtClean="0"/>
              <a:t>CSS</a:t>
            </a:r>
          </a:p>
          <a:p>
            <a:r>
              <a:rPr lang="nl-NL" dirty="0" smtClean="0"/>
              <a:t>Browser support</a:t>
            </a:r>
            <a:endParaRPr lang="nl-NL" dirty="0"/>
          </a:p>
        </p:txBody>
      </p:sp>
    </p:spTree>
    <p:extLst>
      <p:ext uri="{BB962C8B-B14F-4D97-AF65-F5344CB8AC3E}">
        <p14:creationId xmlns:p14="http://schemas.microsoft.com/office/powerpoint/2010/main" val="73706640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a:p>
            <a:r>
              <a:rPr lang="nl-NL" dirty="0" smtClean="0"/>
              <a:t>Device pixel ratio</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GIT CHECKOUT BLOK-2</a:t>
            </a:r>
            <a:endParaRPr lang="nl-NL" dirty="0"/>
          </a:p>
        </p:txBody>
      </p:sp>
      <p:sp>
        <p:nvSpPr>
          <p:cNvPr id="5" name="Tijdelijke aanduiding voor inhoud 4"/>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blok-2</a:t>
            </a:r>
            <a:endParaRPr lang="nl-NL" dirty="0"/>
          </a:p>
          <a:p>
            <a:pPr marL="514350" indent="-514350">
              <a:buFont typeface="+mj-lt"/>
              <a:buAutoNum type="arabicPeriod"/>
            </a:pPr>
            <a:r>
              <a:rPr lang="nl-NL" dirty="0" err="1" smtClean="0"/>
              <a:t>Npm</a:t>
            </a:r>
            <a:r>
              <a:rPr lang="nl-NL" dirty="0" smtClean="0"/>
              <a:t> </a:t>
            </a:r>
            <a:r>
              <a:rPr lang="nl-NL" dirty="0" err="1" smtClean="0"/>
              <a:t>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3557936540"/>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Afbeeldingen</a:t>
            </a:r>
          </a:p>
          <a:p>
            <a:r>
              <a:rPr lang="nl-NL" dirty="0" smtClean="0"/>
              <a:t>Tabellen</a:t>
            </a:r>
          </a:p>
          <a:p>
            <a:r>
              <a:rPr lang="nl-NL" dirty="0" err="1" smtClean="0"/>
              <a:t>Hovers</a:t>
            </a:r>
            <a:endParaRPr lang="nl-NL" dirty="0" smtClean="0"/>
          </a:p>
          <a:p>
            <a:r>
              <a:rPr lang="nl-NL" dirty="0" smtClean="0"/>
              <a:t>Fonts</a:t>
            </a:r>
          </a:p>
          <a:p>
            <a:r>
              <a:rPr lang="nl-NL" dirty="0" smtClean="0"/>
              <a:t>Verhoudingen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8558" y="1825626"/>
            <a:ext cx="6685242" cy="3949342"/>
          </a:xfrm>
          <a:prstGeom prst="rect">
            <a:avLst/>
          </a:prstGeom>
        </p:spPr>
      </p:pic>
      <p:sp>
        <p:nvSpPr>
          <p:cNvPr id="9" name="Rechthoek 8"/>
          <p:cNvSpPr/>
          <p:nvPr/>
        </p:nvSpPr>
        <p:spPr>
          <a:xfrm>
            <a:off x="5499101" y="2095500"/>
            <a:ext cx="5016499" cy="3098800"/>
          </a:xfrm>
          <a:prstGeom prst="rect">
            <a:avLst/>
          </a:prstGeom>
          <a:solidFill>
            <a:srgbClr val="63CCF1">
              <a:alpha val="50000"/>
            </a:srgbClr>
          </a:solidFill>
          <a:ln w="635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dirty="0" smtClean="0"/>
          </a:p>
        </p:txBody>
      </p:sp>
      <p:cxnSp>
        <p:nvCxnSpPr>
          <p:cNvPr id="8" name="Rechte verbindingslijn met pijl 7"/>
          <p:cNvCxnSpPr/>
          <p:nvPr/>
        </p:nvCxnSpPr>
        <p:spPr>
          <a:xfrm flipH="1" flipV="1">
            <a:off x="5499101" y="2095501"/>
            <a:ext cx="5016499" cy="3098799"/>
          </a:xfrm>
          <a:prstGeom prst="straightConnector1">
            <a:avLst/>
          </a:prstGeom>
          <a:ln w="120650" cap="rnd">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rPr>
              <a:t>     </a:t>
            </a:r>
            <a:endParaRPr lang="nl-NL" sz="16600" dirty="0">
              <a:latin typeface="FontAwesome" pitchFamily="2" charset="0"/>
            </a:endParaRPr>
          </a:p>
        </p:txBody>
      </p:sp>
      <p:sp>
        <p:nvSpPr>
          <p:cNvPr id="2" name="Rechthoek 1">
            <a:hlinkClick r:id="rId3" action="ppaction://hlinkfile"/>
          </p:cNvPr>
          <p:cNvSpPr/>
          <p:nvPr/>
        </p:nvSpPr>
        <p:spPr>
          <a:xfrm>
            <a:off x="2520462" y="2719754"/>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4"/>
          <p:cNvSpPr>
            <a:spLocks noGrp="1"/>
          </p:cNvSpPr>
          <p:nvPr>
            <p:ph type="title"/>
          </p:nvPr>
        </p:nvSpPr>
        <p:spPr/>
        <p:txBody>
          <a:bodyPr/>
          <a:lstStyle/>
          <a:p>
            <a:pPr algn="ctr"/>
            <a:r>
              <a:rPr lang="nl-NL" dirty="0" smtClean="0"/>
              <a:t>DE VIEWPORT</a:t>
            </a:r>
            <a:endParaRPr lang="nl-NL" dirty="0"/>
          </a:p>
        </p:txBody>
      </p:sp>
      <p:sp>
        <p:nvSpPr>
          <p:cNvPr id="8" name="Rechthoek 7">
            <a:hlinkClick r:id="rId4" action="ppaction://hlinkfile"/>
          </p:cNvPr>
          <p:cNvSpPr/>
          <p:nvPr/>
        </p:nvSpPr>
        <p:spPr>
          <a:xfrm>
            <a:off x="6937131" y="2682448"/>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a:t>
            </a:r>
            <a:r>
              <a:rPr lang="nl-NL" dirty="0" smtClean="0">
                <a:solidFill>
                  <a:srgbClr val="66D9EF"/>
                </a:solidFill>
              </a:rPr>
              <a:t>media</a:t>
            </a:r>
            <a:r>
              <a:rPr lang="nl-NL" dirty="0" smtClean="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FONTS</a:t>
            </a:r>
            <a:endParaRPr lang="nl-NL" dirty="0"/>
          </a:p>
        </p:txBody>
      </p:sp>
      <p:sp>
        <p:nvSpPr>
          <p:cNvPr id="7" name="Tijdelijke aanduiding voor tekst 6"/>
          <p:cNvSpPr>
            <a:spLocks noGrp="1"/>
          </p:cNvSpPr>
          <p:nvPr>
            <p:ph type="body" idx="1"/>
          </p:nvPr>
        </p:nvSpPr>
        <p:spPr/>
        <p:txBody>
          <a:bodyPr/>
          <a:lstStyle/>
          <a:p>
            <a:r>
              <a:rPr lang="nl-NL" dirty="0" smtClean="0"/>
              <a:t>Statisch</a:t>
            </a:r>
            <a:endParaRPr lang="nl-NL" dirty="0"/>
          </a:p>
        </p:txBody>
      </p:sp>
      <p:sp>
        <p:nvSpPr>
          <p:cNvPr id="5" name="Tijdelijke aanduiding voor inhoud 4"/>
          <p:cNvSpPr>
            <a:spLocks noGrp="1"/>
          </p:cNvSpPr>
          <p:nvPr>
            <p:ph sz="half" idx="2"/>
          </p:nvPr>
        </p:nvSpPr>
        <p:spPr/>
        <p:txBody>
          <a:bodyPr/>
          <a:lstStyle/>
          <a:p>
            <a:r>
              <a:rPr lang="nl-NL" dirty="0" smtClean="0"/>
              <a:t>PX</a:t>
            </a:r>
          </a:p>
        </p:txBody>
      </p:sp>
      <p:sp>
        <p:nvSpPr>
          <p:cNvPr id="8" name="Tijdelijke aanduiding voor tekst 7"/>
          <p:cNvSpPr>
            <a:spLocks noGrp="1"/>
          </p:cNvSpPr>
          <p:nvPr>
            <p:ph type="body" sz="quarter" idx="3"/>
          </p:nvPr>
        </p:nvSpPr>
        <p:spPr/>
        <p:txBody>
          <a:bodyPr/>
          <a:lstStyle/>
          <a:p>
            <a:r>
              <a:rPr lang="nl-NL" dirty="0" smtClean="0"/>
              <a:t>Dynamisch</a:t>
            </a:r>
            <a:endParaRPr lang="nl-NL" dirty="0"/>
          </a:p>
        </p:txBody>
      </p:sp>
      <p:sp>
        <p:nvSpPr>
          <p:cNvPr id="6" name="Tijdelijke aanduiding voor inhoud 5"/>
          <p:cNvSpPr>
            <a:spLocks noGrp="1"/>
          </p:cNvSpPr>
          <p:nvPr>
            <p:ph sz="quarter" idx="4"/>
          </p:nvPr>
        </p:nvSpPr>
        <p:spPr/>
        <p:txBody>
          <a:bodyPr/>
          <a:lstStyle/>
          <a:p>
            <a:r>
              <a:rPr lang="nl-NL" dirty="0"/>
              <a:t>EM</a:t>
            </a:r>
          </a:p>
          <a:p>
            <a:r>
              <a:rPr lang="nl-NL" dirty="0"/>
              <a:t>REM</a:t>
            </a:r>
          </a:p>
          <a:p>
            <a:r>
              <a:rPr lang="nl-NL" dirty="0"/>
              <a:t>%</a:t>
            </a:r>
          </a:p>
          <a:p>
            <a:r>
              <a:rPr lang="nl-NL" dirty="0"/>
              <a:t>VW, VH &amp; VMIN</a:t>
            </a:r>
          </a:p>
          <a:p>
            <a:endParaRPr lang="nl-NL" dirty="0"/>
          </a:p>
        </p:txBody>
      </p:sp>
    </p:spTree>
    <p:extLst>
      <p:ext uri="{BB962C8B-B14F-4D97-AF65-F5344CB8AC3E}">
        <p14:creationId xmlns:p14="http://schemas.microsoft.com/office/powerpoint/2010/main" val="446593620"/>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p>
          <a:p>
            <a:r>
              <a:rPr lang="nl-NL" dirty="0" smtClean="0"/>
              <a:t>Verdeling</a:t>
            </a:r>
          </a:p>
          <a:p>
            <a:r>
              <a:rPr lang="nl-NL" dirty="0" smtClean="0"/>
              <a:t>Dropdowns</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smtClean="0">
                <a:solidFill>
                  <a:srgbClr val="F92672"/>
                </a:solidFill>
              </a:rPr>
              <a:t>li&gt;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41373876"/>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b="1" dirty="0">
                <a:solidFill>
                  <a:srgbClr val="F92672"/>
                </a:solidFill>
              </a:rPr>
              <a:t>&lt;div</a:t>
            </a:r>
            <a:r>
              <a:rPr lang="nl-NL" b="1" dirty="0">
                <a:solidFill>
                  <a:srgbClr val="F8F8F2"/>
                </a:solidFill>
              </a:rPr>
              <a:t> </a:t>
            </a:r>
            <a:r>
              <a:rPr lang="nl-NL" b="1" dirty="0">
                <a:solidFill>
                  <a:srgbClr val="A6E22E"/>
                </a:solidFill>
              </a:rPr>
              <a:t>class</a:t>
            </a:r>
            <a:r>
              <a:rPr lang="nl-NL" b="1" dirty="0" smtClean="0">
                <a:solidFill>
                  <a:srgbClr val="A6E22E"/>
                </a:solidFill>
              </a:rPr>
              <a:t>=</a:t>
            </a:r>
            <a:r>
              <a:rPr lang="nl-NL" b="1" dirty="0">
                <a:solidFill>
                  <a:srgbClr val="E6DB74"/>
                </a:solidFill>
              </a:rPr>
              <a:t>"</a:t>
            </a:r>
            <a:r>
              <a:rPr lang="nl-NL" b="1" dirty="0" err="1">
                <a:solidFill>
                  <a:srgbClr val="E6DB74"/>
                </a:solidFill>
              </a:rPr>
              <a:t>clearfix</a:t>
            </a:r>
            <a:r>
              <a:rPr lang="nl-NL" b="1" dirty="0">
                <a:solidFill>
                  <a:srgbClr val="E6DB74"/>
                </a:solidFill>
              </a:rPr>
              <a:t> </a:t>
            </a:r>
            <a:r>
              <a:rPr lang="nl-NL" b="1" dirty="0" err="1">
                <a:solidFill>
                  <a:srgbClr val="E6DB74"/>
                </a:solidFill>
              </a:rPr>
              <a:t>visible</a:t>
            </a:r>
            <a:r>
              <a:rPr lang="nl-NL" b="1" dirty="0">
                <a:solidFill>
                  <a:srgbClr val="E6DB74"/>
                </a:solidFill>
              </a:rPr>
              <a:t>-</a:t>
            </a:r>
            <a:r>
              <a:rPr lang="nl-NL" b="1" dirty="0" err="1">
                <a:solidFill>
                  <a:srgbClr val="E6DB74"/>
                </a:solidFill>
              </a:rPr>
              <a:t>xs</a:t>
            </a:r>
            <a:r>
              <a:rPr lang="nl-NL" b="1" dirty="0">
                <a:solidFill>
                  <a:srgbClr val="E6DB74"/>
                </a:solidFill>
              </a:rPr>
              <a:t>-block</a:t>
            </a:r>
            <a:r>
              <a:rPr lang="nl-NL" b="1" dirty="0" smtClean="0">
                <a:solidFill>
                  <a:srgbClr val="E6DB74"/>
                </a:solidFill>
              </a:rPr>
              <a:t>"</a:t>
            </a:r>
            <a:r>
              <a:rPr lang="nl-NL" b="1" dirty="0" smtClean="0">
                <a:solidFill>
                  <a:srgbClr val="F92672"/>
                </a:solidFill>
              </a:rPr>
              <a:t>&gt;&lt;/</a:t>
            </a:r>
            <a:r>
              <a:rPr lang="nl-NL" b="1" dirty="0">
                <a:solidFill>
                  <a:srgbClr val="F92672"/>
                </a:solidFill>
              </a:rPr>
              <a:t>div</a:t>
            </a:r>
            <a:r>
              <a:rPr lang="nl-NL" b="1" dirty="0" smtClean="0">
                <a:solidFill>
                  <a:srgbClr val="F92672"/>
                </a:solidFill>
              </a:rPr>
              <a:t>&gt;</a:t>
            </a:r>
            <a:endParaRPr lang="nl-NL" b="1"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5767</TotalTime>
  <Words>2375</Words>
  <Application>Microsoft Office PowerPoint</Application>
  <PresentationFormat>Breedbeeld</PresentationFormat>
  <Paragraphs>664</Paragraphs>
  <Slides>122</Slides>
  <Notes>42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122</vt:i4>
      </vt:variant>
    </vt:vector>
  </HeadingPairs>
  <TitlesOfParts>
    <vt:vector size="131"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PowerPoint-presentatie</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RESPONSIVE TABLE</vt:lpstr>
      <vt:lpstr>DEMO</vt:lpstr>
      <vt:lpstr>STACKED TABLE</vt:lpstr>
      <vt:lpstr>DEMO</vt:lpstr>
      <vt:lpstr>VRAAG JEZELF AF</vt:lpstr>
      <vt:lpstr>RESPONSIVE IMAGES</vt:lpstr>
      <vt:lpstr>RESPONSIVE IMAGES</vt:lpstr>
      <vt:lpstr>RESPONSIVE IMAGES - CSS</vt:lpstr>
      <vt:lpstr>DEMO</vt:lpstr>
      <vt:lpstr>RESPONSIVE IMAGES - SRCSET</vt:lpstr>
      <vt:lpstr>BROWSER SUPPORT</vt:lpstr>
      <vt:lpstr>RESPONSIVE IMAGES - PICTURE ELEMENT</vt:lpstr>
      <vt:lpstr>BROWSER SUPPORT</vt:lpstr>
      <vt:lpstr>DEMO</vt:lpstr>
      <vt:lpstr>RESPONSIVE IMAGES - BACKGROUND</vt:lpstr>
      <vt:lpstr>DEMO</vt:lpstr>
      <vt:lpstr>RESPONSIVE IMAGES</vt:lpstr>
      <vt:lpstr>VRAAG JEZELF AF</vt:lpstr>
      <vt:lpstr>OPDRACHT 2 BRENG JE SCHETS TOT LEVEN MET BEHULP VAN BOOTSTRAP</vt:lpstr>
      <vt:lpstr>GIT CHECKOUT BLOK-2</vt:lpstr>
      <vt:lpstr>RESPONSIVE DESIGN MET BOOTSTRAP</vt:lpstr>
      <vt:lpstr>WAAR GAAT HET VAAK FOUT?</vt:lpstr>
      <vt:lpstr>HOE KUNNEN WE DIT ONDERVANGEN?</vt:lpstr>
      <vt:lpstr>DE VIEWPORT</vt:lpstr>
      <vt:lpstr>DE VIEWPORT</vt:lpstr>
      <vt:lpstr>DE VIEWPORT</vt:lpstr>
      <vt:lpstr>MEDIA QUERIES</vt:lpstr>
      <vt:lpstr>MEDIA QUERIES</vt:lpstr>
      <vt:lpstr>FONTS</vt:lpstr>
      <vt:lpstr>NAVIGATIE</vt:lpstr>
      <vt:lpstr>NAVIGATIE</vt:lpstr>
      <vt:lpstr>NAVIGATIE</vt:lpstr>
      <vt:lpstr>DEMO</vt:lpstr>
      <vt:lpstr>HOVERS</vt:lpstr>
      <vt:lpstr>DEMO</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INSTRUCTIES</vt:lpstr>
      <vt:lpstr>DE TOEKOMST VAN GRIDS</vt:lpstr>
      <vt:lpstr>FLEXBOX</vt:lpstr>
      <vt:lpstr>BROWSER SUPPORT</vt:lpstr>
      <vt:lpstr>DEMO</vt:lpstr>
      <vt:lpstr>CSS GRID LAYOUT</vt:lpstr>
      <vt:lpstr>BROWSER SUPPORT</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299</cp:revision>
  <dcterms:created xsi:type="dcterms:W3CDTF">2014-05-15T18:34:00Z</dcterms:created>
  <dcterms:modified xsi:type="dcterms:W3CDTF">2014-10-26T20:47:24Z</dcterms:modified>
</cp:coreProperties>
</file>